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3" r:id="rId2"/>
    <p:sldId id="257" r:id="rId3"/>
    <p:sldId id="258" r:id="rId4"/>
    <p:sldId id="259" r:id="rId5"/>
    <p:sldId id="260" r:id="rId6"/>
    <p:sldId id="261" r:id="rId7"/>
    <p:sldId id="264" r:id="rId8"/>
    <p:sldId id="265" r:id="rId9"/>
    <p:sldId id="262"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64"/>
    <p:restoredTop sz="79221"/>
  </p:normalViewPr>
  <p:slideViewPr>
    <p:cSldViewPr snapToGrid="0" snapToObjects="1">
      <p:cViewPr varScale="1">
        <p:scale>
          <a:sx n="49" d="100"/>
          <a:sy n="49" d="100"/>
        </p:scale>
        <p:origin x="1808" y="168"/>
      </p:cViewPr>
      <p:guideLst/>
    </p:cSldViewPr>
  </p:slideViewPr>
  <p:notesTextViewPr>
    <p:cViewPr>
      <p:scale>
        <a:sx n="1" d="1"/>
        <a:sy n="1" d="1"/>
      </p:scale>
      <p:origin x="0" y="0"/>
    </p:cViewPr>
  </p:notesTextViewPr>
  <p:notesViewPr>
    <p:cSldViewPr snapToGrid="0" snapToObjects="1">
      <p:cViewPr varScale="1">
        <p:scale>
          <a:sx n="48" d="100"/>
          <a:sy n="48" d="100"/>
        </p:scale>
        <p:origin x="3208"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8979E-1D81-E541-A95E-3B50F0112A46}"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74028-181E-E742-82B3-05FA20B15CDE}" type="slidenum">
              <a:rPr lang="en-US" smtClean="0"/>
              <a:t>‹#›</a:t>
            </a:fld>
            <a:endParaRPr lang="en-US"/>
          </a:p>
        </p:txBody>
      </p:sp>
    </p:spTree>
    <p:extLst>
      <p:ext uri="{BB962C8B-B14F-4D97-AF65-F5344CB8AC3E}">
        <p14:creationId xmlns:p14="http://schemas.microsoft.com/office/powerpoint/2010/main" val="53273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enditnow.org/stop-violence-against-women-resource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ABUSE </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Abuse affects more than one third of all women globally.</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1</a:t>
            </a:fld>
            <a:endParaRPr lang="en-US"/>
          </a:p>
        </p:txBody>
      </p:sp>
    </p:spTree>
    <p:extLst>
      <p:ext uri="{BB962C8B-B14F-4D97-AF65-F5344CB8AC3E}">
        <p14:creationId xmlns:p14="http://schemas.microsoft.com/office/powerpoint/2010/main" val="827434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“Bear one another’s burdens, and so </a:t>
            </a:r>
            <a:r>
              <a:rPr lang="en-GB" sz="1200" i="1" kern="1200" dirty="0" err="1" smtClean="0">
                <a:solidFill>
                  <a:schemeClr val="tx1"/>
                </a:solidFill>
                <a:effectLst/>
                <a:latin typeface="+mn-lt"/>
                <a:ea typeface="+mn-ea"/>
                <a:cs typeface="+mn-cs"/>
              </a:rPr>
              <a:t>fulfill</a:t>
            </a:r>
            <a:r>
              <a:rPr lang="en-GB" sz="1200" i="1" kern="1200" dirty="0" smtClean="0">
                <a:solidFill>
                  <a:schemeClr val="tx1"/>
                </a:solidFill>
                <a:effectLst/>
                <a:latin typeface="+mn-lt"/>
                <a:ea typeface="+mn-ea"/>
                <a:cs typeface="+mn-cs"/>
              </a:rPr>
              <a:t> the law of Christ”</a:t>
            </a:r>
            <a:r>
              <a:rPr lang="en-GB" sz="1200" kern="1200" dirty="0" smtClean="0">
                <a:solidFill>
                  <a:schemeClr val="tx1"/>
                </a:solidFill>
                <a:effectLst/>
                <a:latin typeface="+mn-lt"/>
                <a:ea typeface="+mn-ea"/>
                <a:cs typeface="+mn-cs"/>
              </a:rPr>
              <a:t> (Galatians 6:2, </a:t>
            </a:r>
            <a:r>
              <a:rPr lang="en-GB" sz="1200" i="1" kern="1200" dirty="0" smtClean="0">
                <a:solidFill>
                  <a:schemeClr val="tx1"/>
                </a:solidFill>
                <a:effectLst/>
                <a:latin typeface="+mn-lt"/>
                <a:ea typeface="+mn-ea"/>
                <a:cs typeface="+mn-cs"/>
              </a:rPr>
              <a:t>NKJV)</a:t>
            </a:r>
            <a:r>
              <a:rPr lang="en-GB"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tell you the truth, when you did it to one of the least of these my [brothers and sisters] you were doing it to me!” </a:t>
            </a:r>
            <a:r>
              <a:rPr lang="en-GB" sz="1200" kern="1200" dirty="0" smtClean="0">
                <a:solidFill>
                  <a:schemeClr val="tx1"/>
                </a:solidFill>
                <a:effectLst/>
                <a:latin typeface="+mn-lt"/>
                <a:ea typeface="+mn-ea"/>
                <a:cs typeface="+mn-cs"/>
              </a:rPr>
              <a:t>(Matthew 25:40, </a:t>
            </a:r>
            <a:r>
              <a:rPr lang="en-GB" sz="1200" i="1" kern="1200" dirty="0" smtClean="0">
                <a:solidFill>
                  <a:schemeClr val="tx1"/>
                </a:solidFill>
                <a:effectLst/>
                <a:latin typeface="+mn-lt"/>
                <a:ea typeface="+mn-ea"/>
                <a:cs typeface="+mn-cs"/>
              </a:rPr>
              <a:t>NLT)</a:t>
            </a:r>
            <a:r>
              <a:rPr lang="en-GB"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10</a:t>
            </a:fld>
            <a:endParaRPr lang="en-US"/>
          </a:p>
        </p:txBody>
      </p:sp>
    </p:spTree>
    <p:extLst>
      <p:ext uri="{BB962C8B-B14F-4D97-AF65-F5344CB8AC3E}">
        <p14:creationId xmlns:p14="http://schemas.microsoft.com/office/powerpoint/2010/main" val="2048262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World Health Organization reports: “Physical or sexual violence is a public health problem that affects more than one third of all women globally,” (World Health Organization, Geneva. 2013).</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2014, analysis of data from more than 80 countries found that 35% of women worldwide have experienced either physical and/or sexual intimate partner violence or non-partner sexual violence. International studies also reveal that approximately 20% of women and 5 to 10% of men report being victims of sexual violence as children (World Health Organization Fact Sheet No. 239, November 2014).</a:t>
            </a:r>
            <a:endParaRPr lang="en-US" dirty="0"/>
          </a:p>
        </p:txBody>
      </p:sp>
      <p:sp>
        <p:nvSpPr>
          <p:cNvPr id="4" name="Slide Number Placeholder 3"/>
          <p:cNvSpPr>
            <a:spLocks noGrp="1"/>
          </p:cNvSpPr>
          <p:nvPr>
            <p:ph type="sldNum" sz="quarter" idx="10"/>
          </p:nvPr>
        </p:nvSpPr>
        <p:spPr/>
        <p:txBody>
          <a:bodyPr/>
          <a:lstStyle/>
          <a:p>
            <a:fld id="{76174028-181E-E742-82B3-05FA20B15CDE}" type="slidenum">
              <a:rPr lang="en-US" smtClean="0"/>
              <a:t>2</a:t>
            </a:fld>
            <a:endParaRPr lang="en-US"/>
          </a:p>
        </p:txBody>
      </p:sp>
    </p:spTree>
    <p:extLst>
      <p:ext uri="{BB962C8B-B14F-4D97-AF65-F5344CB8AC3E}">
        <p14:creationId xmlns:p14="http://schemas.microsoft.com/office/powerpoint/2010/main" val="54001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Key facts on violence against women </a:t>
            </a:r>
          </a:p>
          <a:p>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“Violence can result in physical, mental, sexual, reproductive health and other health problems, and may increase vulnerability to HIV.” </a:t>
            </a:r>
          </a:p>
          <a:p>
            <a:pPr lvl="0"/>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“Risk factors for being a victim of intimate partner and sexual violence include low education, witnessing violence between parents, exposure to abuse during childhood and attitudes accepting violence and gender inequality.” </a:t>
            </a:r>
          </a:p>
          <a:p>
            <a:pPr lvl="0"/>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“Globally, as many as 38% of murders of women are committed by an intimate partner.”</a:t>
            </a:r>
          </a:p>
          <a:p>
            <a:pPr lvl="0"/>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“Situations of conflict, post conflict and displacement may exacerbate existing violence and present additional forms of violence against women.” </a:t>
            </a:r>
          </a:p>
          <a:p>
            <a:pPr lvl="0"/>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Source: World Health Organization Fact Sheet No. 239, November 2014</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Regardless of who the victim is, violence and abuse in the family or community, whether physical, sexual or psychological, is a serious problem that needs to be addressed by religious communities around the globe. In 2009 the General Conference Women’s Ministries department launched the </a:t>
            </a:r>
            <a:r>
              <a:rPr lang="en-GB" sz="1200" b="1" kern="1200" dirty="0" err="1" smtClean="0">
                <a:solidFill>
                  <a:schemeClr val="tx1"/>
                </a:solidFill>
                <a:effectLst/>
                <a:latin typeface="+mn-lt"/>
                <a:ea typeface="+mn-ea"/>
                <a:cs typeface="+mn-cs"/>
              </a:rPr>
              <a:t>enditnow</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campaign to bring awareness of and address this appalling evil.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3</a:t>
            </a:fld>
            <a:endParaRPr lang="en-US"/>
          </a:p>
        </p:txBody>
      </p:sp>
    </p:spTree>
    <p:extLst>
      <p:ext uri="{BB962C8B-B14F-4D97-AF65-F5344CB8AC3E}">
        <p14:creationId xmlns:p14="http://schemas.microsoft.com/office/powerpoint/2010/main" val="209025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“Speak up for those who cannot speak for themselves; ensure justice for those being crushed. Yes, speak up for the poor and helpless, and see that they get justice” </a:t>
            </a:r>
            <a:r>
              <a:rPr lang="en-GB" sz="1200" kern="1200" dirty="0" smtClean="0">
                <a:solidFill>
                  <a:schemeClr val="tx1"/>
                </a:solidFill>
                <a:effectLst/>
                <a:latin typeface="+mn-lt"/>
                <a:ea typeface="+mn-ea"/>
                <a:cs typeface="+mn-cs"/>
              </a:rPr>
              <a:t>(Proverbs 31:8-9,</a:t>
            </a:r>
            <a:r>
              <a:rPr lang="en-GB" sz="1200" i="1" kern="1200" dirty="0" smtClean="0">
                <a:solidFill>
                  <a:schemeClr val="tx1"/>
                </a:solidFill>
                <a:effectLst/>
                <a:latin typeface="+mn-lt"/>
                <a:ea typeface="+mn-ea"/>
                <a:cs typeface="+mn-cs"/>
              </a:rPr>
              <a:t> NLT)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4</a:t>
            </a:fld>
            <a:endParaRPr lang="en-US"/>
          </a:p>
        </p:txBody>
      </p:sp>
    </p:spTree>
    <p:extLst>
      <p:ext uri="{BB962C8B-B14F-4D97-AF65-F5344CB8AC3E}">
        <p14:creationId xmlns:p14="http://schemas.microsoft.com/office/powerpoint/2010/main" val="1617828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OUR RESPONSE</a:t>
            </a:r>
          </a:p>
          <a:p>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Join the campaign</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enditnow</a:t>
            </a:r>
            <a:r>
              <a:rPr lang="en-GB" sz="1200" b="1" kern="1200" dirty="0" smtClean="0">
                <a:solidFill>
                  <a:schemeClr val="tx1"/>
                </a:solidFill>
                <a:effectLst/>
                <a:latin typeface="+mn-lt"/>
                <a:ea typeface="+mn-ea"/>
                <a:cs typeface="+mn-cs"/>
              </a:rPr>
              <a:t> – </a:t>
            </a:r>
            <a:r>
              <a:rPr lang="en-GB" sz="1200" kern="1200" dirty="0" smtClean="0">
                <a:solidFill>
                  <a:schemeClr val="tx1"/>
                </a:solidFill>
                <a:effectLst/>
                <a:latin typeface="+mn-lt"/>
                <a:ea typeface="+mn-ea"/>
                <a:cs typeface="+mn-cs"/>
              </a:rPr>
              <a:t>Adventist Say No to Violence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174028-181E-E742-82B3-05FA20B15CDE}" type="slidenum">
              <a:rPr lang="en-US" smtClean="0"/>
              <a:t>5</a:t>
            </a:fld>
            <a:endParaRPr lang="en-US"/>
          </a:p>
        </p:txBody>
      </p:sp>
    </p:spTree>
    <p:extLst>
      <p:ext uri="{BB962C8B-B14F-4D97-AF65-F5344CB8AC3E}">
        <p14:creationId xmlns:p14="http://schemas.microsoft.com/office/powerpoint/2010/main" val="718168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effectLst/>
                <a:latin typeface="+mn-lt"/>
                <a:ea typeface="+mn-ea"/>
                <a:cs typeface="+mn-cs"/>
              </a:rPr>
              <a:t>The Seventh-day Adventist Church opposes abuse of every kind. </a:t>
            </a:r>
          </a:p>
          <a:p>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affirm the dignity and worth of each human being and decry all forms of physical, sexual, and emotional abuse and family violence.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believe that Christians must respond to abuse and family violence within both the church and the community.</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believe that to remain indifferent and unresponsive is to condone, perpetuate, and potentially extend such </a:t>
            </a:r>
            <a:r>
              <a:rPr lang="en-GB" sz="1200" kern="1200" dirty="0" err="1" smtClean="0">
                <a:solidFill>
                  <a:schemeClr val="tx1"/>
                </a:solidFill>
                <a:effectLst/>
                <a:latin typeface="+mn-lt"/>
                <a:ea typeface="+mn-ea"/>
                <a:cs typeface="+mn-cs"/>
              </a:rPr>
              <a:t>behavior</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accept our responsibility to:</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Cooperate with other professional services, to listen and care for those suffering</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from abuse and family violence.</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 Highlight the injustices and to speak out in defence of victims.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 Help persons in need to identify and access the range of available professional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services.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 Assist families in grief over relationships that cannot be restored.</a:t>
            </a:r>
            <a:endParaRPr lang="en-US" sz="1200" kern="1200" dirty="0" smtClean="0">
              <a:solidFill>
                <a:schemeClr val="tx1"/>
              </a:solidFill>
              <a:effectLst/>
              <a:latin typeface="+mn-lt"/>
              <a:ea typeface="+mn-ea"/>
              <a:cs typeface="+mn-cs"/>
            </a:endParaRPr>
          </a:p>
          <a:p>
            <a:pPr marL="171450" indent="-171450">
              <a:buFontTx/>
              <a:buChar char="-"/>
            </a:pPr>
            <a:r>
              <a:rPr lang="en-GB" sz="1200" kern="1200" dirty="0" smtClean="0">
                <a:solidFill>
                  <a:schemeClr val="tx1"/>
                </a:solidFill>
                <a:effectLst/>
                <a:latin typeface="+mn-lt"/>
                <a:ea typeface="+mn-ea"/>
                <a:cs typeface="+mn-cs"/>
              </a:rPr>
              <a:t>Address the spiritual questions confronting abused persons seeking to understand the origins of abuse and family violence and develop better ways of preventing the recurring cycle.</a:t>
            </a:r>
          </a:p>
          <a:p>
            <a:pPr marL="171450" indent="-171450">
              <a:buFontTx/>
              <a:buChar char="-"/>
            </a:pP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(This statement was approved and voted by the General Conference of Seventh-day Adventists Administrative Committee and was released at the General Conference Session in the Netherlands, June 29-July 8, 1995)</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6</a:t>
            </a:fld>
            <a:endParaRPr lang="en-US"/>
          </a:p>
        </p:txBody>
      </p:sp>
    </p:spTree>
    <p:extLst>
      <p:ext uri="{BB962C8B-B14F-4D97-AF65-F5344CB8AC3E}">
        <p14:creationId xmlns:p14="http://schemas.microsoft.com/office/powerpoint/2010/main" val="445332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HOW TO BEGIN</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Get relevant resources – </a:t>
            </a:r>
            <a:r>
              <a:rPr lang="en-GB" sz="1200" kern="1200" dirty="0" smtClean="0">
                <a:solidFill>
                  <a:schemeClr val="tx1"/>
                </a:solidFill>
                <a:effectLst/>
                <a:latin typeface="+mn-lt"/>
                <a:ea typeface="+mn-ea"/>
                <a:cs typeface="+mn-cs"/>
              </a:rPr>
              <a:t>The </a:t>
            </a:r>
            <a:r>
              <a:rPr lang="en-GB" sz="1200" b="1" kern="1200" dirty="0" err="1" smtClean="0">
                <a:solidFill>
                  <a:schemeClr val="tx1"/>
                </a:solidFill>
                <a:effectLst/>
                <a:latin typeface="+mn-lt"/>
                <a:ea typeface="+mn-ea"/>
                <a:cs typeface="+mn-cs"/>
              </a:rPr>
              <a:t>enditnow</a:t>
            </a:r>
            <a:r>
              <a:rPr lang="en-GB" sz="1200" kern="1200" dirty="0" smtClean="0">
                <a:solidFill>
                  <a:schemeClr val="tx1"/>
                </a:solidFill>
                <a:effectLst/>
                <a:latin typeface="+mn-lt"/>
                <a:ea typeface="+mn-ea"/>
                <a:cs typeface="+mn-cs"/>
              </a:rPr>
              <a:t> material from the General Conference Women’s Ministries department is a good place to start. Other resources readily available include resources from your local Conference/Union Family Ministries, Health Ministries, and Women’s Ministries departments.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Create a safe haven – </a:t>
            </a:r>
            <a:r>
              <a:rPr lang="en-GB" sz="1200" kern="1200" dirty="0" smtClean="0">
                <a:solidFill>
                  <a:schemeClr val="tx1"/>
                </a:solidFill>
                <a:effectLst/>
                <a:latin typeface="+mn-lt"/>
                <a:ea typeface="+mn-ea"/>
                <a:cs typeface="+mn-cs"/>
              </a:rPr>
              <a:t>Make your church a secure place where victims of abuse and violence can come to seek help and healing without condemnation. Use existing material or prepare relevant resources that include information about how/where these individuals can get help. Make these materials very visible and easily available in the church at all times.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Educate your congregation – </a:t>
            </a:r>
            <a:r>
              <a:rPr lang="en-GB" sz="1200" kern="1200" dirty="0" smtClean="0">
                <a:solidFill>
                  <a:schemeClr val="tx1"/>
                </a:solidFill>
                <a:effectLst/>
                <a:latin typeface="+mn-lt"/>
                <a:ea typeface="+mn-ea"/>
                <a:cs typeface="+mn-cs"/>
              </a:rPr>
              <a:t>Present programs, run seminars, and provide material on the various forms of abuse to help educate church members.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Speak out – </a:t>
            </a:r>
            <a:r>
              <a:rPr lang="en-GB" sz="1200" kern="1200" dirty="0" smtClean="0">
                <a:solidFill>
                  <a:schemeClr val="tx1"/>
                </a:solidFill>
                <a:effectLst/>
                <a:latin typeface="+mn-lt"/>
                <a:ea typeface="+mn-ea"/>
                <a:cs typeface="+mn-cs"/>
              </a:rPr>
              <a:t>Utilize church and community programs as a platform to inform and to speak out against abuse.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Lead by example –</a:t>
            </a:r>
            <a:r>
              <a:rPr lang="en-GB" sz="1200" kern="1200" dirty="0" smtClean="0">
                <a:solidFill>
                  <a:schemeClr val="tx1"/>
                </a:solidFill>
                <a:effectLst/>
                <a:latin typeface="+mn-lt"/>
                <a:ea typeface="+mn-ea"/>
                <a:cs typeface="+mn-cs"/>
              </a:rPr>
              <a:t> Always show a non-violent and grace-filled attitude even when dealing with perpetrators of abuse. Use your influence as a leader to positively impact people’s attitudes. Seek opportunities to educate others.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Informed intervention and referral – </a:t>
            </a:r>
            <a:r>
              <a:rPr lang="en-GB" sz="1200" kern="1200" dirty="0" smtClean="0">
                <a:solidFill>
                  <a:schemeClr val="tx1"/>
                </a:solidFill>
                <a:effectLst/>
                <a:latin typeface="+mn-lt"/>
                <a:ea typeface="+mn-ea"/>
                <a:cs typeface="+mn-cs"/>
              </a:rPr>
              <a:t>If you suspect that abuse is happening, do not attempt to deal with the situation on your own. Be informed about local abuse reporting procedures and referral to external agencies specialising in this area. Seek professional advice and help. Pray for the family involved and maintain absolute confidentiality.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7</a:t>
            </a:fld>
            <a:endParaRPr lang="en-US"/>
          </a:p>
        </p:txBody>
      </p:sp>
    </p:spTree>
    <p:extLst>
      <p:ext uri="{BB962C8B-B14F-4D97-AF65-F5344CB8AC3E}">
        <p14:creationId xmlns:p14="http://schemas.microsoft.com/office/powerpoint/2010/main" val="1407591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MINISTRY RESOURCES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Access the </a:t>
            </a:r>
            <a:r>
              <a:rPr lang="en-GB" sz="1200" b="1" kern="1200" dirty="0" err="1" smtClean="0">
                <a:solidFill>
                  <a:schemeClr val="tx1"/>
                </a:solidFill>
                <a:effectLst/>
                <a:latin typeface="+mn-lt"/>
                <a:ea typeface="+mn-ea"/>
                <a:cs typeface="+mn-cs"/>
              </a:rPr>
              <a:t>enditnow</a:t>
            </a:r>
            <a:r>
              <a:rPr lang="en-GB" sz="1200" kern="1200" dirty="0" smtClean="0">
                <a:solidFill>
                  <a:schemeClr val="tx1"/>
                </a:solidFill>
                <a:effectLst/>
                <a:latin typeface="+mn-lt"/>
                <a:ea typeface="+mn-ea"/>
                <a:cs typeface="+mn-cs"/>
              </a:rPr>
              <a:t> resources on the GC website </a:t>
            </a:r>
            <a:r>
              <a:rPr lang="en-GB" sz="1200" u="sng" kern="1200" dirty="0" smtClean="0">
                <a:solidFill>
                  <a:schemeClr val="tx1"/>
                </a:solidFill>
                <a:effectLst/>
                <a:latin typeface="+mn-lt"/>
                <a:ea typeface="+mn-ea"/>
                <a:cs typeface="+mn-cs"/>
                <a:hlinkClick r:id="rId3"/>
              </a:rPr>
              <a:t>http://www.enditnow.org/stop-violence-against-women-resources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Promote and support the annual </a:t>
            </a:r>
            <a:r>
              <a:rPr lang="en-GB" sz="1200" b="1" kern="1200" dirty="0" err="1" smtClean="0">
                <a:solidFill>
                  <a:schemeClr val="tx1"/>
                </a:solidFill>
                <a:effectLst/>
                <a:latin typeface="+mn-lt"/>
                <a:ea typeface="+mn-ea"/>
                <a:cs typeface="+mn-cs"/>
              </a:rPr>
              <a:t>enditnow</a:t>
            </a:r>
            <a:r>
              <a:rPr lang="en-GB" sz="1200" kern="1200" dirty="0" smtClean="0">
                <a:solidFill>
                  <a:schemeClr val="tx1"/>
                </a:solidFill>
                <a:effectLst/>
                <a:latin typeface="+mn-lt"/>
                <a:ea typeface="+mn-ea"/>
                <a:cs typeface="+mn-cs"/>
              </a:rPr>
              <a:t> Emphasis Day, the 4th Sabbath of August, which is a global initiative on the church calendar. Encourage the leadership of your church to embrace this special day.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seminars on emotional healing.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Read widely on abuse prevention. Research available training and materials.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 your church, provide a lending library of materials on abuse.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abuse awareness seminars for the church and community.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Promote and establish support groups.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Support women’s shelters in your area.</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Include ministry to women’s shelters as part of your outreach initiatives.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Ensure that every individual participating in this ministry is legally cleared to work with vulnerable adults and children.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Do not assume that abuse does not occur within your church.</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Conduct </a:t>
            </a:r>
            <a:r>
              <a:rPr lang="en-GB" sz="1200" i="1" kern="1200" dirty="0" smtClean="0">
                <a:solidFill>
                  <a:schemeClr val="tx1"/>
                </a:solidFill>
                <a:effectLst/>
                <a:latin typeface="+mn-lt"/>
                <a:ea typeface="+mn-ea"/>
                <a:cs typeface="+mn-cs"/>
              </a:rPr>
              <a:t>Thinking Well Living Well</a:t>
            </a:r>
            <a:r>
              <a:rPr lang="en-GB" sz="1200" kern="1200" dirty="0" smtClean="0">
                <a:solidFill>
                  <a:schemeClr val="tx1"/>
                </a:solidFill>
                <a:effectLst/>
                <a:latin typeface="+mn-lt"/>
                <a:ea typeface="+mn-ea"/>
                <a:cs typeface="+mn-cs"/>
              </a:rPr>
              <a:t> (GC Women’s Ministries mental health training seminars)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8</a:t>
            </a:fld>
            <a:endParaRPr lang="en-US"/>
          </a:p>
        </p:txBody>
      </p:sp>
    </p:spTree>
    <p:extLst>
      <p:ext uri="{BB962C8B-B14F-4D97-AF65-F5344CB8AC3E}">
        <p14:creationId xmlns:p14="http://schemas.microsoft.com/office/powerpoint/2010/main" val="1326366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PRAYER OF COMMITMENT</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Thank you, God, for inviting us us to partner with you in healing wounded hearts, restoring troubled minds, and transforming broken lives. Amen.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174028-181E-E742-82B3-05FA20B15CDE}" type="slidenum">
              <a:rPr lang="en-US" smtClean="0"/>
              <a:t>9</a:t>
            </a:fld>
            <a:endParaRPr lang="en-US"/>
          </a:p>
        </p:txBody>
      </p:sp>
    </p:spTree>
    <p:extLst>
      <p:ext uri="{BB962C8B-B14F-4D97-AF65-F5344CB8AC3E}">
        <p14:creationId xmlns:p14="http://schemas.microsoft.com/office/powerpoint/2010/main" val="110216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34F2BF-DB09-8241-97CB-880D2C7DCF9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48531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4F2BF-DB09-8241-97CB-880D2C7DCF9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62776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4F2BF-DB09-8241-97CB-880D2C7DCF9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07968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34F2BF-DB09-8241-97CB-880D2C7DCF9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39082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4F2BF-DB09-8241-97CB-880D2C7DCF98}"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9483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34F2BF-DB09-8241-97CB-880D2C7DCF9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76530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34F2BF-DB09-8241-97CB-880D2C7DCF98}"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97392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34F2BF-DB09-8241-97CB-880D2C7DCF98}"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150582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4F2BF-DB09-8241-97CB-880D2C7DCF98}"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36458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4F2BF-DB09-8241-97CB-880D2C7DCF9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79760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4F2BF-DB09-8241-97CB-880D2C7DCF98}"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06813-1C75-2F43-BBF8-98BD08CA335F}" type="slidenum">
              <a:rPr lang="en-US" smtClean="0"/>
              <a:t>‹#›</a:t>
            </a:fld>
            <a:endParaRPr lang="en-US"/>
          </a:p>
        </p:txBody>
      </p:sp>
    </p:spTree>
    <p:extLst>
      <p:ext uri="{BB962C8B-B14F-4D97-AF65-F5344CB8AC3E}">
        <p14:creationId xmlns:p14="http://schemas.microsoft.com/office/powerpoint/2010/main" val="7183098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4F2BF-DB09-8241-97CB-880D2C7DCF98}"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06813-1C75-2F43-BBF8-98BD08CA335F}" type="slidenum">
              <a:rPr lang="en-US" smtClean="0"/>
              <a:t>‹#›</a:t>
            </a:fld>
            <a:endParaRPr lang="en-US"/>
          </a:p>
        </p:txBody>
      </p:sp>
    </p:spTree>
    <p:extLst>
      <p:ext uri="{BB962C8B-B14F-4D97-AF65-F5344CB8AC3E}">
        <p14:creationId xmlns:p14="http://schemas.microsoft.com/office/powerpoint/2010/main" val="1235143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www.enditnow.org/stop-violence-against-women-resources"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2254250" y="5097145"/>
            <a:ext cx="4207510" cy="1059815"/>
          </a:xfrm>
        </p:spPr>
        <p:txBody>
          <a:bodyPr>
            <a:normAutofit/>
          </a:bodyPr>
          <a:lstStyle/>
          <a:p>
            <a:pPr marL="0" indent="0" algn="ctr">
              <a:buNone/>
            </a:pPr>
            <a:r>
              <a:rPr lang="en-GB" sz="2400" dirty="0" smtClean="0">
                <a:solidFill>
                  <a:schemeClr val="bg1"/>
                </a:solidFill>
              </a:rPr>
              <a:t>Abuse </a:t>
            </a:r>
            <a:r>
              <a:rPr lang="en-GB" sz="2400" dirty="0">
                <a:solidFill>
                  <a:schemeClr val="bg1"/>
                </a:solidFill>
              </a:rPr>
              <a:t>affects more than one third of all women globally</a:t>
            </a:r>
            <a:r>
              <a:rPr lang="en-GB" sz="2400" dirty="0" smtClean="0">
                <a:solidFill>
                  <a:schemeClr val="bg1"/>
                </a:solidFill>
              </a:rPr>
              <a:t>.</a:t>
            </a:r>
            <a:r>
              <a:rPr lang="en-GB" sz="2400" dirty="0">
                <a:solidFill>
                  <a:schemeClr val="bg1"/>
                </a:solidFill>
              </a:rPr>
              <a:t> </a:t>
            </a:r>
            <a:endParaRPr lang="en-US" sz="2400" dirty="0">
              <a:solidFill>
                <a:schemeClr val="bg1"/>
              </a:solidFill>
            </a:endParaRPr>
          </a:p>
        </p:txBody>
      </p:sp>
      <p:sp>
        <p:nvSpPr>
          <p:cNvPr id="6" name="Rectangle 5"/>
          <p:cNvSpPr/>
          <p:nvPr/>
        </p:nvSpPr>
        <p:spPr>
          <a:xfrm>
            <a:off x="5006376" y="2275840"/>
            <a:ext cx="4056343" cy="1015663"/>
          </a:xfrm>
          <a:prstGeom prst="rect">
            <a:avLst/>
          </a:prstGeom>
        </p:spPr>
        <p:txBody>
          <a:bodyPr wrap="square">
            <a:spAutoFit/>
          </a:bodyPr>
          <a:lstStyle/>
          <a:p>
            <a:pPr algn="ctr"/>
            <a:r>
              <a:rPr lang="en-GB" sz="6000" b="1" smtClean="0">
                <a:latin typeface="+mj-lt"/>
              </a:rPr>
              <a:t>ABUSE </a:t>
            </a:r>
            <a:endParaRPr lang="en-US" sz="6000" dirty="0">
              <a:latin typeface="+mj-lt"/>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1017" y="5806026"/>
            <a:ext cx="560113" cy="471583"/>
          </a:xfrm>
          <a:prstGeom prst="rect">
            <a:avLst/>
          </a:prstGeom>
        </p:spPr>
      </p:pic>
    </p:spTree>
    <p:extLst>
      <p:ext uri="{BB962C8B-B14F-4D97-AF65-F5344CB8AC3E}">
        <p14:creationId xmlns:p14="http://schemas.microsoft.com/office/powerpoint/2010/main" val="179786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524146" y="1044394"/>
            <a:ext cx="7886700" cy="1325563"/>
          </a:xfrm>
        </p:spPr>
        <p:txBody>
          <a:bodyPr/>
          <a:lstStyle/>
          <a:p>
            <a:pPr algn="ctr"/>
            <a:r>
              <a:rPr lang="en-GB" b="1" dirty="0">
                <a:solidFill>
                  <a:schemeClr val="bg1"/>
                </a:solidFill>
                <a:latin typeface="+mn-lt"/>
              </a:rPr>
              <a:t>THE BENEFITS</a:t>
            </a:r>
          </a:p>
        </p:txBody>
      </p:sp>
      <p:sp>
        <p:nvSpPr>
          <p:cNvPr id="3" name="Content Placeholder 2"/>
          <p:cNvSpPr>
            <a:spLocks noGrp="1"/>
          </p:cNvSpPr>
          <p:nvPr>
            <p:ph idx="1"/>
          </p:nvPr>
        </p:nvSpPr>
        <p:spPr>
          <a:xfrm>
            <a:off x="916031" y="2452643"/>
            <a:ext cx="7339693" cy="3739152"/>
          </a:xfrm>
        </p:spPr>
        <p:txBody>
          <a:bodyPr>
            <a:noAutofit/>
          </a:bodyPr>
          <a:lstStyle/>
          <a:p>
            <a:pPr marL="0" indent="0" algn="ctr">
              <a:lnSpc>
                <a:spcPct val="100000"/>
              </a:lnSpc>
              <a:buNone/>
            </a:pPr>
            <a:r>
              <a:rPr lang="en-GB" i="1" dirty="0" smtClean="0"/>
              <a:t>“</a:t>
            </a:r>
            <a:r>
              <a:rPr lang="en-GB" i="1" dirty="0"/>
              <a:t>Bear one another’s burdens, and so </a:t>
            </a:r>
            <a:r>
              <a:rPr lang="en-GB" i="1" dirty="0" err="1"/>
              <a:t>fulfill</a:t>
            </a:r>
            <a:r>
              <a:rPr lang="en-GB" i="1" dirty="0"/>
              <a:t> the law of Christ”</a:t>
            </a:r>
            <a:r>
              <a:rPr lang="en-GB" dirty="0"/>
              <a:t> </a:t>
            </a:r>
            <a:endParaRPr lang="en-GB" dirty="0" smtClean="0"/>
          </a:p>
          <a:p>
            <a:pPr marL="0" indent="0" algn="ctr">
              <a:lnSpc>
                <a:spcPct val="100000"/>
              </a:lnSpc>
              <a:buNone/>
            </a:pPr>
            <a:r>
              <a:rPr lang="en-GB" sz="2400" dirty="0" smtClean="0"/>
              <a:t>(</a:t>
            </a:r>
            <a:r>
              <a:rPr lang="en-GB" sz="2400" dirty="0"/>
              <a:t>Galatians 6:2, </a:t>
            </a:r>
            <a:r>
              <a:rPr lang="en-GB" sz="2400" i="1" dirty="0"/>
              <a:t>NKJV)</a:t>
            </a:r>
            <a:r>
              <a:rPr lang="en-GB" sz="2400" dirty="0"/>
              <a:t>.</a:t>
            </a:r>
          </a:p>
          <a:p>
            <a:pPr marL="0" indent="0" algn="ctr">
              <a:lnSpc>
                <a:spcPct val="100000"/>
              </a:lnSpc>
              <a:buNone/>
            </a:pPr>
            <a:endParaRPr lang="en-US" sz="1000" dirty="0"/>
          </a:p>
          <a:p>
            <a:pPr marL="0" indent="0" algn="ctr">
              <a:lnSpc>
                <a:spcPct val="100000"/>
              </a:lnSpc>
              <a:buNone/>
            </a:pPr>
            <a:r>
              <a:rPr lang="en-GB" i="1" dirty="0"/>
              <a:t>“I tell you the truth, when you did it to one of the least of these my [brothers and sisters] you were doing it to me!” </a:t>
            </a:r>
            <a:endParaRPr lang="en-GB" i="1" dirty="0" smtClean="0"/>
          </a:p>
          <a:p>
            <a:pPr marL="0" indent="0" algn="ctr">
              <a:lnSpc>
                <a:spcPct val="100000"/>
              </a:lnSpc>
              <a:buNone/>
            </a:pPr>
            <a:r>
              <a:rPr lang="en-GB" sz="2400" dirty="0" smtClean="0"/>
              <a:t>(</a:t>
            </a:r>
            <a:r>
              <a:rPr lang="en-GB" sz="2400" dirty="0"/>
              <a:t>Matthew 25:40, </a:t>
            </a:r>
            <a:r>
              <a:rPr lang="en-GB" sz="2400" i="1" dirty="0"/>
              <a:t>NLT)</a:t>
            </a:r>
            <a:r>
              <a:rPr lang="en-GB" sz="2400" dirty="0"/>
              <a:t>.</a:t>
            </a:r>
            <a:endParaRPr lang="en-US" sz="2400" dirty="0"/>
          </a:p>
        </p:txBody>
      </p:sp>
    </p:spTree>
    <p:extLst>
      <p:ext uri="{BB962C8B-B14F-4D97-AF65-F5344CB8AC3E}">
        <p14:creationId xmlns:p14="http://schemas.microsoft.com/office/powerpoint/2010/main" val="175418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3762103" y="1227275"/>
            <a:ext cx="4491990" cy="1325563"/>
          </a:xfrm>
        </p:spPr>
        <p:txBody>
          <a:bodyPr/>
          <a:lstStyle/>
          <a:p>
            <a:r>
              <a:rPr lang="en-GB" b="1" dirty="0">
                <a:solidFill>
                  <a:schemeClr val="bg1"/>
                </a:solidFill>
                <a:latin typeface="+mn-lt"/>
              </a:rPr>
              <a:t>THE CHALLENGE</a:t>
            </a:r>
          </a:p>
        </p:txBody>
      </p:sp>
      <p:sp>
        <p:nvSpPr>
          <p:cNvPr id="3" name="Content Placeholder 2"/>
          <p:cNvSpPr>
            <a:spLocks noGrp="1"/>
          </p:cNvSpPr>
          <p:nvPr>
            <p:ph idx="1"/>
          </p:nvPr>
        </p:nvSpPr>
        <p:spPr>
          <a:xfrm>
            <a:off x="680902" y="2295887"/>
            <a:ext cx="7886700" cy="2589621"/>
          </a:xfrm>
        </p:spPr>
        <p:txBody>
          <a:bodyPr>
            <a:noAutofit/>
          </a:bodyPr>
          <a:lstStyle/>
          <a:p>
            <a:pPr marL="0" indent="0" algn="ctr">
              <a:lnSpc>
                <a:spcPct val="100000"/>
              </a:lnSpc>
              <a:buNone/>
            </a:pPr>
            <a:endParaRPr lang="en-US" sz="3200" dirty="0"/>
          </a:p>
          <a:p>
            <a:pPr marL="0" indent="0" algn="ctr">
              <a:lnSpc>
                <a:spcPct val="100000"/>
              </a:lnSpc>
              <a:buNone/>
            </a:pPr>
            <a:r>
              <a:rPr lang="en-GB" sz="3200" b="1" dirty="0">
                <a:solidFill>
                  <a:srgbClr val="7030A0"/>
                </a:solidFill>
              </a:rPr>
              <a:t>The World Health Organization reports</a:t>
            </a:r>
            <a:r>
              <a:rPr lang="en-GB" sz="3200" b="1" dirty="0" smtClean="0">
                <a:solidFill>
                  <a:srgbClr val="7030A0"/>
                </a:solidFill>
              </a:rPr>
              <a:t>:</a:t>
            </a:r>
          </a:p>
          <a:p>
            <a:pPr marL="0" indent="0" algn="ctr">
              <a:lnSpc>
                <a:spcPct val="100000"/>
              </a:lnSpc>
              <a:buNone/>
            </a:pPr>
            <a:r>
              <a:rPr lang="en-GB" sz="3200" dirty="0" smtClean="0"/>
              <a:t> </a:t>
            </a:r>
            <a:r>
              <a:rPr lang="en-GB" sz="3200" dirty="0"/>
              <a:t>“Physical or sexual violence is a public health problem that affects more than one third of all women globally,” </a:t>
            </a:r>
            <a:endParaRPr lang="en-GB" sz="3200" dirty="0" smtClean="0"/>
          </a:p>
          <a:p>
            <a:pPr marL="0" indent="0" algn="ctr">
              <a:lnSpc>
                <a:spcPct val="100000"/>
              </a:lnSpc>
              <a:buNone/>
            </a:pPr>
            <a:r>
              <a:rPr lang="en-GB" sz="2400" dirty="0" smtClean="0"/>
              <a:t>(</a:t>
            </a:r>
            <a:r>
              <a:rPr lang="en-GB" sz="2400" dirty="0"/>
              <a:t>World Health Organization, Geneva. 2013).</a:t>
            </a:r>
          </a:p>
        </p:txBody>
      </p:sp>
    </p:spTree>
    <p:extLst>
      <p:ext uri="{BB962C8B-B14F-4D97-AF65-F5344CB8AC3E}">
        <p14:creationId xmlns:p14="http://schemas.microsoft.com/office/powerpoint/2010/main" val="79356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156753" y="1253402"/>
            <a:ext cx="6555922" cy="1325563"/>
          </a:xfrm>
        </p:spPr>
        <p:txBody>
          <a:bodyPr>
            <a:normAutofit fontScale="90000"/>
          </a:bodyPr>
          <a:lstStyle/>
          <a:p>
            <a:pPr algn="ctr"/>
            <a:r>
              <a:rPr lang="en-GB" b="1" dirty="0" smtClean="0">
                <a:solidFill>
                  <a:srgbClr val="7030A0"/>
                </a:solidFill>
                <a:latin typeface="+mn-lt"/>
              </a:rPr>
              <a:t>KEY FACTS</a:t>
            </a:r>
            <a:br>
              <a:rPr lang="en-GB" b="1" dirty="0" smtClean="0">
                <a:solidFill>
                  <a:srgbClr val="7030A0"/>
                </a:solidFill>
                <a:latin typeface="+mn-lt"/>
              </a:rPr>
            </a:br>
            <a:r>
              <a:rPr lang="en-GB" b="1" i="1" dirty="0" smtClean="0">
                <a:solidFill>
                  <a:schemeClr val="bg1"/>
                </a:solidFill>
                <a:latin typeface="+mn-lt"/>
              </a:rPr>
              <a:t> </a:t>
            </a:r>
            <a:r>
              <a:rPr lang="en-GB" b="1" i="1" dirty="0">
                <a:solidFill>
                  <a:schemeClr val="bg1"/>
                </a:solidFill>
                <a:latin typeface="+mn-lt"/>
              </a:rPr>
              <a:t>on violence against women </a:t>
            </a:r>
            <a:br>
              <a:rPr lang="en-GB" b="1" i="1" dirty="0">
                <a:solidFill>
                  <a:schemeClr val="bg1"/>
                </a:solidFill>
                <a:latin typeface="+mn-lt"/>
              </a:rPr>
            </a:br>
            <a:endParaRPr lang="en-US" b="1" dirty="0">
              <a:solidFill>
                <a:schemeClr val="bg1"/>
              </a:solidFill>
              <a:latin typeface="+mn-lt"/>
            </a:endParaRPr>
          </a:p>
        </p:txBody>
      </p:sp>
      <p:sp>
        <p:nvSpPr>
          <p:cNvPr id="3" name="Content Placeholder 2"/>
          <p:cNvSpPr>
            <a:spLocks noGrp="1"/>
          </p:cNvSpPr>
          <p:nvPr>
            <p:ph idx="1"/>
          </p:nvPr>
        </p:nvSpPr>
        <p:spPr>
          <a:xfrm>
            <a:off x="628650" y="2452643"/>
            <a:ext cx="7886700" cy="4351338"/>
          </a:xfrm>
        </p:spPr>
        <p:txBody>
          <a:bodyPr>
            <a:normAutofit/>
          </a:bodyPr>
          <a:lstStyle/>
          <a:p>
            <a:pPr lvl="0"/>
            <a:r>
              <a:rPr lang="en-GB" sz="2400" dirty="0"/>
              <a:t>“Violence can result in physical, mental, sexual, reproductive health and other health problems, and may increase vulnerability to HIV.” </a:t>
            </a:r>
            <a:endParaRPr lang="en-GB" sz="2400" dirty="0" smtClean="0"/>
          </a:p>
          <a:p>
            <a:pPr lvl="0"/>
            <a:endParaRPr lang="en-US" sz="900" dirty="0"/>
          </a:p>
          <a:p>
            <a:pPr lvl="0"/>
            <a:r>
              <a:rPr lang="en-GB" sz="2400" dirty="0"/>
              <a:t>“Risk factors for being a victim of intimate partner and sexual violence include low education, witnessing violence between parents, exposure to abuse during childhood and attitudes accepting violence and gender inequality.” </a:t>
            </a:r>
            <a:endParaRPr lang="en-GB" sz="2400" dirty="0" smtClean="0"/>
          </a:p>
          <a:p>
            <a:pPr lvl="0"/>
            <a:endParaRPr lang="en-US" sz="900" dirty="0"/>
          </a:p>
          <a:p>
            <a:pPr lvl="0"/>
            <a:r>
              <a:rPr lang="en-GB" sz="2400" dirty="0"/>
              <a:t>“Globally, as many as 38% of murders of women are committed by an intimate partner.”</a:t>
            </a:r>
            <a:endParaRPr lang="en-US" sz="2400" dirty="0"/>
          </a:p>
        </p:txBody>
      </p:sp>
    </p:spTree>
    <p:extLst>
      <p:ext uri="{BB962C8B-B14F-4D97-AF65-F5344CB8AC3E}">
        <p14:creationId xmlns:p14="http://schemas.microsoft.com/office/powerpoint/2010/main" val="33221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6" y="-9703"/>
            <a:ext cx="9144000" cy="6857999"/>
          </a:xfrm>
          <a:prstGeom prst="rect">
            <a:avLst/>
          </a:prstGeom>
        </p:spPr>
      </p:pic>
      <p:sp>
        <p:nvSpPr>
          <p:cNvPr id="2" name="Title 1"/>
          <p:cNvSpPr>
            <a:spLocks noGrp="1"/>
          </p:cNvSpPr>
          <p:nvPr>
            <p:ph type="title"/>
          </p:nvPr>
        </p:nvSpPr>
        <p:spPr>
          <a:xfrm>
            <a:off x="445768" y="1096647"/>
            <a:ext cx="7886700" cy="1325563"/>
          </a:xfrm>
        </p:spPr>
        <p:txBody>
          <a:bodyPr/>
          <a:lstStyle/>
          <a:p>
            <a:pPr algn="ctr"/>
            <a:r>
              <a:rPr lang="en-GB" b="1" dirty="0">
                <a:solidFill>
                  <a:schemeClr val="bg1"/>
                </a:solidFill>
                <a:latin typeface="+mn-lt"/>
              </a:rPr>
              <a:t>GOD’S REQUEST</a:t>
            </a:r>
            <a:endParaRPr lang="en-US" dirty="0">
              <a:solidFill>
                <a:schemeClr val="bg1"/>
              </a:solidFill>
              <a:latin typeface="+mn-lt"/>
            </a:endParaRPr>
          </a:p>
        </p:txBody>
      </p:sp>
      <p:sp>
        <p:nvSpPr>
          <p:cNvPr id="3" name="Content Placeholder 2"/>
          <p:cNvSpPr>
            <a:spLocks noGrp="1"/>
          </p:cNvSpPr>
          <p:nvPr>
            <p:ph idx="1"/>
          </p:nvPr>
        </p:nvSpPr>
        <p:spPr>
          <a:xfrm>
            <a:off x="628650" y="2769327"/>
            <a:ext cx="7886700" cy="3135086"/>
          </a:xfrm>
        </p:spPr>
        <p:txBody>
          <a:bodyPr>
            <a:normAutofit/>
          </a:bodyPr>
          <a:lstStyle/>
          <a:p>
            <a:pPr marL="0" indent="0" algn="ctr">
              <a:lnSpc>
                <a:spcPct val="100000"/>
              </a:lnSpc>
              <a:buNone/>
            </a:pPr>
            <a:r>
              <a:rPr lang="en-GB" sz="3200" i="1" dirty="0" smtClean="0"/>
              <a:t>“</a:t>
            </a:r>
            <a:r>
              <a:rPr lang="en-GB" sz="3200" i="1" dirty="0"/>
              <a:t>Speak up for those who cannot speak for themselves; ensure justice for those being crushed. Yes, speak up for the poor and helpless, and see that they get justice” </a:t>
            </a:r>
            <a:endParaRPr lang="en-GB" sz="3200" i="1" dirty="0" smtClean="0"/>
          </a:p>
          <a:p>
            <a:pPr marL="0" indent="0" algn="ctr">
              <a:lnSpc>
                <a:spcPct val="100000"/>
              </a:lnSpc>
              <a:buNone/>
            </a:pPr>
            <a:r>
              <a:rPr lang="en-GB" dirty="0" smtClean="0"/>
              <a:t>(</a:t>
            </a:r>
            <a:r>
              <a:rPr lang="en-GB" dirty="0"/>
              <a:t>Proverbs 31:8-9,</a:t>
            </a:r>
            <a:r>
              <a:rPr lang="en-GB" i="1" dirty="0"/>
              <a:t> NLT)</a:t>
            </a:r>
            <a:endParaRPr lang="en-US" dirty="0"/>
          </a:p>
        </p:txBody>
      </p:sp>
    </p:spTree>
    <p:extLst>
      <p:ext uri="{BB962C8B-B14F-4D97-AF65-F5344CB8AC3E}">
        <p14:creationId xmlns:p14="http://schemas.microsoft.com/office/powerpoint/2010/main" val="183264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628650" y="1253402"/>
            <a:ext cx="7886700" cy="1325563"/>
          </a:xfrm>
        </p:spPr>
        <p:txBody>
          <a:bodyPr/>
          <a:lstStyle/>
          <a:p>
            <a:r>
              <a:rPr lang="en-GB" b="1" dirty="0">
                <a:solidFill>
                  <a:schemeClr val="bg1"/>
                </a:solidFill>
                <a:latin typeface="+mn-lt"/>
              </a:rPr>
              <a:t>OUR RESPONSE</a:t>
            </a:r>
            <a:endParaRPr lang="en-US" b="1" dirty="0">
              <a:solidFill>
                <a:schemeClr val="bg1"/>
              </a:solidFill>
              <a:latin typeface="+mn-lt"/>
            </a:endParaRPr>
          </a:p>
        </p:txBody>
      </p:sp>
      <p:sp>
        <p:nvSpPr>
          <p:cNvPr id="3" name="Content Placeholder 2"/>
          <p:cNvSpPr>
            <a:spLocks noGrp="1"/>
          </p:cNvSpPr>
          <p:nvPr>
            <p:ph idx="1"/>
          </p:nvPr>
        </p:nvSpPr>
        <p:spPr>
          <a:xfrm>
            <a:off x="1020535" y="3079661"/>
            <a:ext cx="6869430" cy="1675221"/>
          </a:xfrm>
        </p:spPr>
        <p:txBody>
          <a:bodyPr>
            <a:noAutofit/>
          </a:bodyPr>
          <a:lstStyle/>
          <a:p>
            <a:pPr marL="0" indent="0" algn="ctr">
              <a:buNone/>
            </a:pPr>
            <a:r>
              <a:rPr lang="en-GB" sz="4000" dirty="0" smtClean="0"/>
              <a:t>Join </a:t>
            </a:r>
            <a:r>
              <a:rPr lang="en-GB" sz="4000" dirty="0"/>
              <a:t>the campaign</a:t>
            </a:r>
            <a:r>
              <a:rPr lang="en-GB" sz="4000" b="1" dirty="0"/>
              <a:t> </a:t>
            </a:r>
            <a:endParaRPr lang="en-GB" sz="4000" b="1" dirty="0" smtClean="0"/>
          </a:p>
          <a:p>
            <a:pPr marL="0" indent="0" algn="ctr">
              <a:buNone/>
            </a:pPr>
            <a:r>
              <a:rPr lang="en-GB" sz="6000" b="1" dirty="0" err="1" smtClean="0"/>
              <a:t>end</a:t>
            </a:r>
            <a:r>
              <a:rPr lang="en-GB" sz="6000" b="1" dirty="0" err="1" smtClean="0">
                <a:solidFill>
                  <a:srgbClr val="C00000"/>
                </a:solidFill>
              </a:rPr>
              <a:t>it</a:t>
            </a:r>
            <a:r>
              <a:rPr lang="en-GB" sz="6000" b="1" dirty="0" err="1" smtClean="0"/>
              <a:t>now</a:t>
            </a:r>
            <a:r>
              <a:rPr lang="en-GB" sz="6000" b="1" dirty="0" smtClean="0"/>
              <a:t> </a:t>
            </a:r>
          </a:p>
          <a:p>
            <a:pPr marL="0" indent="0" algn="ctr">
              <a:buNone/>
            </a:pPr>
            <a:r>
              <a:rPr lang="en-GB" sz="4000" dirty="0" smtClean="0">
                <a:solidFill>
                  <a:srgbClr val="C00000"/>
                </a:solidFill>
              </a:rPr>
              <a:t>Adventist </a:t>
            </a:r>
            <a:r>
              <a:rPr lang="en-GB" sz="4000" dirty="0">
                <a:solidFill>
                  <a:srgbClr val="C00000"/>
                </a:solidFill>
              </a:rPr>
              <a:t>Say </a:t>
            </a:r>
            <a:r>
              <a:rPr lang="en-GB" sz="4000" b="1" dirty="0"/>
              <a:t>No </a:t>
            </a:r>
            <a:r>
              <a:rPr lang="en-GB" sz="4000" dirty="0">
                <a:solidFill>
                  <a:srgbClr val="C00000"/>
                </a:solidFill>
              </a:rPr>
              <a:t>to Violence</a:t>
            </a:r>
            <a:endParaRPr lang="en-US" sz="4000" dirty="0">
              <a:solidFill>
                <a:srgbClr val="C00000"/>
              </a:solidFill>
            </a:endParaRPr>
          </a:p>
        </p:txBody>
      </p:sp>
    </p:spTree>
    <p:extLst>
      <p:ext uri="{BB962C8B-B14F-4D97-AF65-F5344CB8AC3E}">
        <p14:creationId xmlns:p14="http://schemas.microsoft.com/office/powerpoint/2010/main" val="35174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title"/>
          </p:nvPr>
        </p:nvSpPr>
        <p:spPr>
          <a:xfrm>
            <a:off x="-468632" y="1619162"/>
            <a:ext cx="7756070" cy="627651"/>
          </a:xfrm>
        </p:spPr>
        <p:txBody>
          <a:bodyPr>
            <a:noAutofit/>
          </a:bodyPr>
          <a:lstStyle/>
          <a:p>
            <a:pPr algn="ctr"/>
            <a:r>
              <a:rPr lang="en-GB" sz="3600" b="1" i="1" dirty="0">
                <a:solidFill>
                  <a:schemeClr val="bg1"/>
                </a:solidFill>
                <a:latin typeface="+mn-lt"/>
              </a:rPr>
              <a:t>The Seventh-day Adventist Church opposes abuse of every kind. </a:t>
            </a:r>
            <a:br>
              <a:rPr lang="en-GB" sz="3600" b="1" i="1" dirty="0">
                <a:solidFill>
                  <a:schemeClr val="bg1"/>
                </a:solidFill>
                <a:latin typeface="+mn-lt"/>
              </a:rPr>
            </a:br>
            <a:endParaRPr lang="en-US" sz="3600" dirty="0">
              <a:solidFill>
                <a:schemeClr val="bg1"/>
              </a:solidFill>
              <a:latin typeface="+mn-lt"/>
            </a:endParaRPr>
          </a:p>
        </p:txBody>
      </p:sp>
      <p:sp>
        <p:nvSpPr>
          <p:cNvPr id="3" name="Content Placeholder 2"/>
          <p:cNvSpPr>
            <a:spLocks noGrp="1"/>
          </p:cNvSpPr>
          <p:nvPr>
            <p:ph idx="1"/>
          </p:nvPr>
        </p:nvSpPr>
        <p:spPr>
          <a:xfrm>
            <a:off x="498020" y="2609397"/>
            <a:ext cx="7886700" cy="3582398"/>
          </a:xfrm>
        </p:spPr>
        <p:txBody>
          <a:bodyPr>
            <a:normAutofit/>
          </a:bodyPr>
          <a:lstStyle/>
          <a:p>
            <a:pPr lvl="0">
              <a:lnSpc>
                <a:spcPct val="100000"/>
              </a:lnSpc>
            </a:pPr>
            <a:r>
              <a:rPr lang="en-GB" sz="2400" dirty="0"/>
              <a:t>We affirm the dignity and worth of each human being and decry all forms of physical, sexual, and emotional abuse and family violence</a:t>
            </a:r>
            <a:r>
              <a:rPr lang="en-GB" sz="2400" dirty="0" smtClean="0"/>
              <a:t>.</a:t>
            </a:r>
          </a:p>
          <a:p>
            <a:pPr lvl="0">
              <a:lnSpc>
                <a:spcPct val="100000"/>
              </a:lnSpc>
            </a:pPr>
            <a:endParaRPr lang="en-US" sz="900" dirty="0"/>
          </a:p>
          <a:p>
            <a:pPr lvl="0">
              <a:lnSpc>
                <a:spcPct val="100000"/>
              </a:lnSpc>
            </a:pPr>
            <a:r>
              <a:rPr lang="en-GB" sz="2400" dirty="0"/>
              <a:t>We believe that Christians must respond to abuse and family violence within both the church and the community</a:t>
            </a:r>
            <a:r>
              <a:rPr lang="en-GB" sz="2400" dirty="0" smtClean="0"/>
              <a:t>.</a:t>
            </a:r>
          </a:p>
          <a:p>
            <a:pPr lvl="0">
              <a:lnSpc>
                <a:spcPct val="100000"/>
              </a:lnSpc>
            </a:pPr>
            <a:endParaRPr lang="en-US" sz="800" dirty="0"/>
          </a:p>
          <a:p>
            <a:pPr lvl="0">
              <a:lnSpc>
                <a:spcPct val="100000"/>
              </a:lnSpc>
            </a:pPr>
            <a:r>
              <a:rPr lang="en-GB" sz="2400" dirty="0"/>
              <a:t>We believe that to remain indifferent and unresponsive is to condone, perpetuate, and potentially extend such </a:t>
            </a:r>
            <a:r>
              <a:rPr lang="en-GB" sz="2400" dirty="0" err="1"/>
              <a:t>behavior</a:t>
            </a:r>
            <a:r>
              <a:rPr lang="en-GB" sz="2400" dirty="0"/>
              <a:t>.</a:t>
            </a:r>
            <a:endParaRPr lang="en-US" sz="2400" dirty="0"/>
          </a:p>
        </p:txBody>
      </p:sp>
    </p:spTree>
    <p:extLst>
      <p:ext uri="{BB962C8B-B14F-4D97-AF65-F5344CB8AC3E}">
        <p14:creationId xmlns:p14="http://schemas.microsoft.com/office/powerpoint/2010/main" val="18742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3554732" y="1279527"/>
            <a:ext cx="7886700" cy="1325563"/>
          </a:xfrm>
        </p:spPr>
        <p:txBody>
          <a:bodyPr/>
          <a:lstStyle/>
          <a:p>
            <a:r>
              <a:rPr lang="en-GB" b="1" dirty="0">
                <a:solidFill>
                  <a:schemeClr val="bg1"/>
                </a:solidFill>
                <a:latin typeface="+mn-lt"/>
              </a:rPr>
              <a:t>HOW TO BEGIN</a:t>
            </a:r>
          </a:p>
        </p:txBody>
      </p:sp>
      <p:sp>
        <p:nvSpPr>
          <p:cNvPr id="3" name="Content Placeholder 2"/>
          <p:cNvSpPr>
            <a:spLocks noGrp="1"/>
          </p:cNvSpPr>
          <p:nvPr>
            <p:ph idx="1"/>
          </p:nvPr>
        </p:nvSpPr>
        <p:spPr>
          <a:xfrm>
            <a:off x="1699804" y="2583270"/>
            <a:ext cx="7886700" cy="3843655"/>
          </a:xfrm>
        </p:spPr>
        <p:txBody>
          <a:bodyPr/>
          <a:lstStyle/>
          <a:p>
            <a:pPr>
              <a:lnSpc>
                <a:spcPct val="100000"/>
              </a:lnSpc>
            </a:pPr>
            <a:r>
              <a:rPr lang="en-GB" dirty="0"/>
              <a:t>Get relevant resources </a:t>
            </a:r>
            <a:endParaRPr lang="en-GB" dirty="0" smtClean="0"/>
          </a:p>
          <a:p>
            <a:pPr>
              <a:lnSpc>
                <a:spcPct val="100000"/>
              </a:lnSpc>
            </a:pPr>
            <a:r>
              <a:rPr lang="en-GB" dirty="0"/>
              <a:t>Create a safe haven </a:t>
            </a:r>
            <a:endParaRPr lang="en-GB" dirty="0" smtClean="0"/>
          </a:p>
          <a:p>
            <a:pPr>
              <a:lnSpc>
                <a:spcPct val="100000"/>
              </a:lnSpc>
            </a:pPr>
            <a:r>
              <a:rPr lang="en-GB" dirty="0" smtClean="0"/>
              <a:t>Educate your congregation</a:t>
            </a:r>
          </a:p>
          <a:p>
            <a:pPr>
              <a:lnSpc>
                <a:spcPct val="100000"/>
              </a:lnSpc>
            </a:pPr>
            <a:r>
              <a:rPr lang="en-GB" dirty="0"/>
              <a:t>Speak </a:t>
            </a:r>
            <a:r>
              <a:rPr lang="en-GB" dirty="0" smtClean="0"/>
              <a:t>out</a:t>
            </a:r>
          </a:p>
          <a:p>
            <a:pPr>
              <a:lnSpc>
                <a:spcPct val="100000"/>
              </a:lnSpc>
            </a:pPr>
            <a:r>
              <a:rPr lang="en-GB" dirty="0" smtClean="0"/>
              <a:t>Lead by example</a:t>
            </a:r>
          </a:p>
          <a:p>
            <a:pPr>
              <a:lnSpc>
                <a:spcPct val="100000"/>
              </a:lnSpc>
            </a:pPr>
            <a:r>
              <a:rPr lang="en-GB" dirty="0"/>
              <a:t>Informed intervention and referral </a:t>
            </a:r>
            <a:endParaRPr lang="en-US" dirty="0"/>
          </a:p>
        </p:txBody>
      </p:sp>
    </p:spTree>
    <p:extLst>
      <p:ext uri="{BB962C8B-B14F-4D97-AF65-F5344CB8AC3E}">
        <p14:creationId xmlns:p14="http://schemas.microsoft.com/office/powerpoint/2010/main" val="92122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3631476" y="1227274"/>
            <a:ext cx="5066756" cy="1325563"/>
          </a:xfrm>
        </p:spPr>
        <p:txBody>
          <a:bodyPr>
            <a:normAutofit/>
          </a:bodyPr>
          <a:lstStyle/>
          <a:p>
            <a:r>
              <a:rPr lang="en-GB" sz="4000" b="1" dirty="0">
                <a:solidFill>
                  <a:schemeClr val="bg1"/>
                </a:solidFill>
                <a:latin typeface="+mn-lt"/>
              </a:rPr>
              <a:t>MINISTRY RESOURCES</a:t>
            </a:r>
          </a:p>
        </p:txBody>
      </p:sp>
      <p:sp>
        <p:nvSpPr>
          <p:cNvPr id="3" name="Content Placeholder 2"/>
          <p:cNvSpPr>
            <a:spLocks noGrp="1"/>
          </p:cNvSpPr>
          <p:nvPr>
            <p:ph idx="1"/>
          </p:nvPr>
        </p:nvSpPr>
        <p:spPr>
          <a:xfrm>
            <a:off x="628650" y="2713897"/>
            <a:ext cx="7886700" cy="3922034"/>
          </a:xfrm>
        </p:spPr>
        <p:txBody>
          <a:bodyPr/>
          <a:lstStyle/>
          <a:p>
            <a:pPr marL="171450" lvl="0" indent="-171450">
              <a:lnSpc>
                <a:spcPct val="100000"/>
              </a:lnSpc>
              <a:buFont typeface="Arial" charset="0"/>
              <a:buChar char="•"/>
            </a:pPr>
            <a:r>
              <a:rPr lang="en-GB" dirty="0"/>
              <a:t>Access the </a:t>
            </a:r>
            <a:r>
              <a:rPr lang="en-GB" b="1" dirty="0" err="1"/>
              <a:t>enditnow</a:t>
            </a:r>
            <a:r>
              <a:rPr lang="en-GB" dirty="0"/>
              <a:t> resources on the GC website </a:t>
            </a:r>
            <a:r>
              <a:rPr lang="en-GB" u="sng" dirty="0">
                <a:hlinkClick r:id="rId4"/>
              </a:rPr>
              <a:t>http://www.enditnow.org/stop-violence-against-women-resources</a:t>
            </a:r>
            <a:endParaRPr lang="en-US" dirty="0"/>
          </a:p>
          <a:p>
            <a:pPr marL="171450" lvl="0" indent="-171450">
              <a:lnSpc>
                <a:spcPct val="100000"/>
              </a:lnSpc>
              <a:buFont typeface="Arial" charset="0"/>
              <a:buChar char="•"/>
            </a:pPr>
            <a:r>
              <a:rPr lang="en-GB" dirty="0"/>
              <a:t>Promote and support the annual </a:t>
            </a:r>
            <a:r>
              <a:rPr lang="en-GB" b="1" dirty="0" err="1"/>
              <a:t>enditnow</a:t>
            </a:r>
            <a:r>
              <a:rPr lang="en-GB" dirty="0"/>
              <a:t> Emphasis Day, the 4th Sabbath of </a:t>
            </a:r>
            <a:r>
              <a:rPr lang="en-GB" dirty="0" smtClean="0"/>
              <a:t>August</a:t>
            </a:r>
          </a:p>
          <a:p>
            <a:pPr marL="171450" lvl="0" indent="-171450">
              <a:lnSpc>
                <a:spcPct val="100000"/>
              </a:lnSpc>
              <a:buFont typeface="Arial" charset="0"/>
              <a:buChar char="•"/>
            </a:pPr>
            <a:r>
              <a:rPr lang="en-GB" dirty="0" smtClean="0"/>
              <a:t>Provide </a:t>
            </a:r>
            <a:r>
              <a:rPr lang="en-GB" dirty="0"/>
              <a:t>seminars on emotional healing.</a:t>
            </a:r>
            <a:endParaRPr lang="en-US" dirty="0"/>
          </a:p>
        </p:txBody>
      </p:sp>
    </p:spTree>
    <p:extLst>
      <p:ext uri="{BB962C8B-B14F-4D97-AF65-F5344CB8AC3E}">
        <p14:creationId xmlns:p14="http://schemas.microsoft.com/office/powerpoint/2010/main" val="41681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6" y="-9703"/>
            <a:ext cx="9144000" cy="6857999"/>
          </a:xfrm>
          <a:prstGeom prst="rect">
            <a:avLst/>
          </a:prstGeom>
        </p:spPr>
      </p:pic>
      <p:sp>
        <p:nvSpPr>
          <p:cNvPr id="2" name="Title 1"/>
          <p:cNvSpPr>
            <a:spLocks noGrp="1"/>
          </p:cNvSpPr>
          <p:nvPr>
            <p:ph type="title"/>
          </p:nvPr>
        </p:nvSpPr>
        <p:spPr>
          <a:xfrm>
            <a:off x="785406" y="1070519"/>
            <a:ext cx="7886700" cy="1325563"/>
          </a:xfrm>
        </p:spPr>
        <p:txBody>
          <a:bodyPr/>
          <a:lstStyle/>
          <a:p>
            <a:pPr algn="ctr"/>
            <a:r>
              <a:rPr lang="en-GB" b="1" dirty="0">
                <a:solidFill>
                  <a:schemeClr val="bg1"/>
                </a:solidFill>
                <a:latin typeface="+mn-lt"/>
              </a:rPr>
              <a:t>PRAYER OF COMMITMENT</a:t>
            </a:r>
            <a:endParaRPr lang="en-US" dirty="0">
              <a:solidFill>
                <a:schemeClr val="bg1"/>
              </a:solidFill>
              <a:latin typeface="+mn-lt"/>
            </a:endParaRPr>
          </a:p>
        </p:txBody>
      </p:sp>
      <p:sp>
        <p:nvSpPr>
          <p:cNvPr id="3" name="Content Placeholder 2"/>
          <p:cNvSpPr>
            <a:spLocks noGrp="1"/>
          </p:cNvSpPr>
          <p:nvPr>
            <p:ph idx="1"/>
          </p:nvPr>
        </p:nvSpPr>
        <p:spPr>
          <a:xfrm>
            <a:off x="524146" y="3108961"/>
            <a:ext cx="8175716" cy="2325189"/>
          </a:xfrm>
        </p:spPr>
        <p:txBody>
          <a:bodyPr>
            <a:noAutofit/>
          </a:bodyPr>
          <a:lstStyle/>
          <a:p>
            <a:pPr marL="0" indent="0" algn="ctr">
              <a:lnSpc>
                <a:spcPct val="100000"/>
              </a:lnSpc>
              <a:buNone/>
            </a:pPr>
            <a:r>
              <a:rPr lang="en-GB" sz="3200" dirty="0" smtClean="0">
                <a:solidFill>
                  <a:srgbClr val="7030A0"/>
                </a:solidFill>
              </a:rPr>
              <a:t>Thank </a:t>
            </a:r>
            <a:r>
              <a:rPr lang="en-GB" sz="3200" dirty="0">
                <a:solidFill>
                  <a:srgbClr val="7030A0"/>
                </a:solidFill>
              </a:rPr>
              <a:t>you, God, for inviting us us to partner with you in healing wounded hearts, restoring troubled minds, and transforming broken lives. Amen.</a:t>
            </a:r>
            <a:endParaRPr lang="en-US" sz="3200" dirty="0">
              <a:solidFill>
                <a:srgbClr val="7030A0"/>
              </a:solidFill>
            </a:endParaRPr>
          </a:p>
        </p:txBody>
      </p:sp>
    </p:spTree>
    <p:extLst>
      <p:ext uri="{BB962C8B-B14F-4D97-AF65-F5344CB8AC3E}">
        <p14:creationId xmlns:p14="http://schemas.microsoft.com/office/powerpoint/2010/main" val="6945550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1479</Words>
  <Application>Microsoft Macintosh PowerPoint</Application>
  <PresentationFormat>On-screen Show (4:3)</PresentationFormat>
  <Paragraphs>129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PowerPoint Presentation</vt:lpstr>
      <vt:lpstr>THE CHALLENGE</vt:lpstr>
      <vt:lpstr>KEY FACTS  on violence against women  </vt:lpstr>
      <vt:lpstr>GOD’S REQUEST</vt:lpstr>
      <vt:lpstr>OUR RESPONSE</vt:lpstr>
      <vt:lpstr>The Seventh-day Adventist Church opposes abuse of every kind.  </vt:lpstr>
      <vt:lpstr>HOW TO BEGIN</vt:lpstr>
      <vt:lpstr>MINISTRY RESOURCES</vt:lpstr>
      <vt:lpstr>PRAYER OF COMMITMENT</vt:lpstr>
      <vt:lpstr>THE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Arrais, Raquel</dc:creator>
  <cp:lastModifiedBy>Arrais, Raquel</cp:lastModifiedBy>
  <cp:revision>6</cp:revision>
  <dcterms:created xsi:type="dcterms:W3CDTF">2016-03-03T15:43:22Z</dcterms:created>
  <dcterms:modified xsi:type="dcterms:W3CDTF">2016-03-03T19:14:27Z</dcterms:modified>
</cp:coreProperties>
</file>